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sldIdLst>
    <p:sldId id="256" r:id="rId2"/>
    <p:sldId id="259" r:id="rId3"/>
    <p:sldId id="258" r:id="rId4"/>
    <p:sldId id="262" r:id="rId5"/>
    <p:sldId id="263"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1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2D15-98C0-4E3F-ADDF-656A08F47A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03350B3-70FA-4DC7-A729-4C003E0251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9EEA98C-E8DF-44B3-8658-A3D2E25E5A1B}"/>
              </a:ext>
            </a:extLst>
          </p:cNvPr>
          <p:cNvSpPr>
            <a:spLocks noGrp="1"/>
          </p:cNvSpPr>
          <p:nvPr>
            <p:ph type="dt" sz="half" idx="10"/>
          </p:nvPr>
        </p:nvSpPr>
        <p:spPr/>
        <p:txBody>
          <a:bodyPr/>
          <a:lstStyle/>
          <a:p>
            <a:fld id="{72345051-2045-45DA-935E-2E3CA1A69ADC}" type="datetimeFigureOut">
              <a:rPr lang="en-US" smtClean="0"/>
              <a:t>2/27/2020</a:t>
            </a:fld>
            <a:endParaRPr lang="en-US"/>
          </a:p>
        </p:txBody>
      </p:sp>
      <p:sp>
        <p:nvSpPr>
          <p:cNvPr id="5" name="Footer Placeholder 4">
            <a:extLst>
              <a:ext uri="{FF2B5EF4-FFF2-40B4-BE49-F238E27FC236}">
                <a16:creationId xmlns:a16="http://schemas.microsoft.com/office/drawing/2014/main" id="{6FBB674C-6A30-4223-85D0-AD53734D7A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5DAD59-7059-4520-A8D2-13C807F96ECF}"/>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05812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18FB-17D8-4721-A1A8-8584A9C17E7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6191ECE-86B0-4644-BA7B-BA9B4EC4C6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0AC3EE5-78F9-48B9-8DCB-0048D524D34B}"/>
              </a:ext>
            </a:extLst>
          </p:cNvPr>
          <p:cNvSpPr>
            <a:spLocks noGrp="1"/>
          </p:cNvSpPr>
          <p:nvPr>
            <p:ph type="dt" sz="half" idx="10"/>
          </p:nvPr>
        </p:nvSpPr>
        <p:spPr/>
        <p:txBody>
          <a:bodyPr/>
          <a:lstStyle/>
          <a:p>
            <a:fld id="{72345051-2045-45DA-935E-2E3CA1A69ADC}" type="datetimeFigureOut">
              <a:rPr lang="en-US" smtClean="0"/>
              <a:t>2/27/2020</a:t>
            </a:fld>
            <a:endParaRPr lang="en-US"/>
          </a:p>
        </p:txBody>
      </p:sp>
      <p:sp>
        <p:nvSpPr>
          <p:cNvPr id="5" name="Footer Placeholder 4">
            <a:extLst>
              <a:ext uri="{FF2B5EF4-FFF2-40B4-BE49-F238E27FC236}">
                <a16:creationId xmlns:a16="http://schemas.microsoft.com/office/drawing/2014/main" id="{4AD87AE1-A4D9-47C7-8141-774B1D08EB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5A3071-04DB-4826-B3B8-17BDC3BF393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523925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CA8F62-55E1-4C3D-B00E-2E8BC43BE6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C594A3E-6B8B-4BC6-AD85-E061A52B46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3060D74-2D8C-4B8B-96B4-821E3D4A93E5}"/>
              </a:ext>
            </a:extLst>
          </p:cNvPr>
          <p:cNvSpPr>
            <a:spLocks noGrp="1"/>
          </p:cNvSpPr>
          <p:nvPr>
            <p:ph type="dt" sz="half" idx="10"/>
          </p:nvPr>
        </p:nvSpPr>
        <p:spPr/>
        <p:txBody>
          <a:bodyPr/>
          <a:lstStyle/>
          <a:p>
            <a:fld id="{72345051-2045-45DA-935E-2E3CA1A69ADC}" type="datetimeFigureOut">
              <a:rPr lang="en-US" smtClean="0"/>
              <a:t>2/27/2020</a:t>
            </a:fld>
            <a:endParaRPr lang="en-US"/>
          </a:p>
        </p:txBody>
      </p:sp>
      <p:sp>
        <p:nvSpPr>
          <p:cNvPr id="5" name="Footer Placeholder 4">
            <a:extLst>
              <a:ext uri="{FF2B5EF4-FFF2-40B4-BE49-F238E27FC236}">
                <a16:creationId xmlns:a16="http://schemas.microsoft.com/office/drawing/2014/main" id="{3F2D2940-F880-4146-B7EB-0214722ECD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39F9E2-6A88-4BC9-8062-39D3757BC4F7}"/>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07875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6212F-A4DA-4312-BCE4-B4E47B020B7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FB40034-A7A4-48A7-9F72-2B72F33AA6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0492AFA-B42E-4572-8058-CAAB0DD860C5}"/>
              </a:ext>
            </a:extLst>
          </p:cNvPr>
          <p:cNvSpPr>
            <a:spLocks noGrp="1"/>
          </p:cNvSpPr>
          <p:nvPr>
            <p:ph type="dt" sz="half" idx="10"/>
          </p:nvPr>
        </p:nvSpPr>
        <p:spPr/>
        <p:txBody>
          <a:bodyPr/>
          <a:lstStyle/>
          <a:p>
            <a:fld id="{72345051-2045-45DA-935E-2E3CA1A69ADC}" type="datetimeFigureOut">
              <a:rPr lang="en-US" smtClean="0"/>
              <a:t>2/27/2020</a:t>
            </a:fld>
            <a:endParaRPr lang="en-US"/>
          </a:p>
        </p:txBody>
      </p:sp>
      <p:sp>
        <p:nvSpPr>
          <p:cNvPr id="5" name="Footer Placeholder 4">
            <a:extLst>
              <a:ext uri="{FF2B5EF4-FFF2-40B4-BE49-F238E27FC236}">
                <a16:creationId xmlns:a16="http://schemas.microsoft.com/office/drawing/2014/main" id="{FD635734-38A1-42B5-804C-D89EC5AE37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D5D9A5-7D90-488C-9F29-02FC101C4792}"/>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221959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3C003-2824-420E-8EDD-1A85248F08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D116CC1-94CA-4537-A535-55215E47EE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C0E5CB-738E-4637-9F38-EF39A236C7E0}"/>
              </a:ext>
            </a:extLst>
          </p:cNvPr>
          <p:cNvSpPr>
            <a:spLocks noGrp="1"/>
          </p:cNvSpPr>
          <p:nvPr>
            <p:ph type="dt" sz="half" idx="10"/>
          </p:nvPr>
        </p:nvSpPr>
        <p:spPr/>
        <p:txBody>
          <a:bodyPr/>
          <a:lstStyle/>
          <a:p>
            <a:fld id="{72345051-2045-45DA-935E-2E3CA1A69ADC}" type="datetimeFigureOut">
              <a:rPr lang="en-US" smtClean="0"/>
              <a:t>2/27/2020</a:t>
            </a:fld>
            <a:endParaRPr lang="en-US"/>
          </a:p>
        </p:txBody>
      </p:sp>
      <p:sp>
        <p:nvSpPr>
          <p:cNvPr id="5" name="Footer Placeholder 4">
            <a:extLst>
              <a:ext uri="{FF2B5EF4-FFF2-40B4-BE49-F238E27FC236}">
                <a16:creationId xmlns:a16="http://schemas.microsoft.com/office/drawing/2014/main" id="{8FBAE4B8-2C3C-4798-93D7-57E402A281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C8FF6-D156-4CF9-8655-106E568BE03D}"/>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5237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3156B-D095-4379-BD0C-B86C8B9F0F7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D4EDD05-D44C-45FD-92A0-3C7A40DB6E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289BC9E-AE19-46C9-A187-173E97810B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2C27AF7-F815-4C59-8788-B9CC2AB6A4D0}"/>
              </a:ext>
            </a:extLst>
          </p:cNvPr>
          <p:cNvSpPr>
            <a:spLocks noGrp="1"/>
          </p:cNvSpPr>
          <p:nvPr>
            <p:ph type="dt" sz="half" idx="10"/>
          </p:nvPr>
        </p:nvSpPr>
        <p:spPr/>
        <p:txBody>
          <a:bodyPr/>
          <a:lstStyle/>
          <a:p>
            <a:fld id="{72345051-2045-45DA-935E-2E3CA1A69ADC}" type="datetimeFigureOut">
              <a:rPr lang="en-US" smtClean="0"/>
              <a:t>2/27/2020</a:t>
            </a:fld>
            <a:endParaRPr lang="en-US"/>
          </a:p>
        </p:txBody>
      </p:sp>
      <p:sp>
        <p:nvSpPr>
          <p:cNvPr id="6" name="Footer Placeholder 5">
            <a:extLst>
              <a:ext uri="{FF2B5EF4-FFF2-40B4-BE49-F238E27FC236}">
                <a16:creationId xmlns:a16="http://schemas.microsoft.com/office/drawing/2014/main" id="{76764963-2099-4143-A26D-51FDFB8AC4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A37AE8-A7E7-491D-8A14-174B588D0E51}"/>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88843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2A577-449E-43BF-AC25-3E2D5710F9B1}"/>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EFBF955-F2EB-48FF-89ED-9AA064041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D49EE9-A29F-40E0-BC6A-D6A94BCEEE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8C1CB4A-41F9-4456-B48E-B3F54ECDEA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27CFC3-663A-4130-9CDC-E99D18555A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020C83E-BB9C-48B8-B72A-2DF2BDFE6070}"/>
              </a:ext>
            </a:extLst>
          </p:cNvPr>
          <p:cNvSpPr>
            <a:spLocks noGrp="1"/>
          </p:cNvSpPr>
          <p:nvPr>
            <p:ph type="dt" sz="half" idx="10"/>
          </p:nvPr>
        </p:nvSpPr>
        <p:spPr/>
        <p:txBody>
          <a:bodyPr/>
          <a:lstStyle/>
          <a:p>
            <a:fld id="{72345051-2045-45DA-935E-2E3CA1A69ADC}" type="datetimeFigureOut">
              <a:rPr lang="en-US" smtClean="0"/>
              <a:t>2/27/2020</a:t>
            </a:fld>
            <a:endParaRPr lang="en-US"/>
          </a:p>
        </p:txBody>
      </p:sp>
      <p:sp>
        <p:nvSpPr>
          <p:cNvPr id="8" name="Footer Placeholder 7">
            <a:extLst>
              <a:ext uri="{FF2B5EF4-FFF2-40B4-BE49-F238E27FC236}">
                <a16:creationId xmlns:a16="http://schemas.microsoft.com/office/drawing/2014/main" id="{D6DDAC95-4F99-4088-AE89-C51D262BE1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27CA26-A03F-4BB8-ADF9-67A75717E7BE}"/>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266437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2EC0-6D6E-429B-99D3-867BE9F7522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9A230EF-51EC-4872-B79B-4B6C0C17D8C6}"/>
              </a:ext>
            </a:extLst>
          </p:cNvPr>
          <p:cNvSpPr>
            <a:spLocks noGrp="1"/>
          </p:cNvSpPr>
          <p:nvPr>
            <p:ph type="dt" sz="half" idx="10"/>
          </p:nvPr>
        </p:nvSpPr>
        <p:spPr/>
        <p:txBody>
          <a:bodyPr/>
          <a:lstStyle/>
          <a:p>
            <a:fld id="{72345051-2045-45DA-935E-2E3CA1A69ADC}" type="datetimeFigureOut">
              <a:rPr lang="en-US" smtClean="0"/>
              <a:t>2/27/2020</a:t>
            </a:fld>
            <a:endParaRPr lang="en-US"/>
          </a:p>
        </p:txBody>
      </p:sp>
      <p:sp>
        <p:nvSpPr>
          <p:cNvPr id="4" name="Footer Placeholder 3">
            <a:extLst>
              <a:ext uri="{FF2B5EF4-FFF2-40B4-BE49-F238E27FC236}">
                <a16:creationId xmlns:a16="http://schemas.microsoft.com/office/drawing/2014/main" id="{21CCA096-B098-43F8-B724-4945BD6155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1B65AD-09BF-430E-9D0B-43AB4C62A9B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6221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2FC3B0-EEF2-48AD-B3FE-176400803B0D}"/>
              </a:ext>
            </a:extLst>
          </p:cNvPr>
          <p:cNvSpPr>
            <a:spLocks noGrp="1"/>
          </p:cNvSpPr>
          <p:nvPr>
            <p:ph type="dt" sz="half" idx="10"/>
          </p:nvPr>
        </p:nvSpPr>
        <p:spPr/>
        <p:txBody>
          <a:bodyPr/>
          <a:lstStyle/>
          <a:p>
            <a:fld id="{72345051-2045-45DA-935E-2E3CA1A69ADC}" type="datetimeFigureOut">
              <a:rPr lang="en-US" smtClean="0"/>
              <a:t>2/27/2020</a:t>
            </a:fld>
            <a:endParaRPr lang="en-US"/>
          </a:p>
        </p:txBody>
      </p:sp>
      <p:sp>
        <p:nvSpPr>
          <p:cNvPr id="3" name="Footer Placeholder 2">
            <a:extLst>
              <a:ext uri="{FF2B5EF4-FFF2-40B4-BE49-F238E27FC236}">
                <a16:creationId xmlns:a16="http://schemas.microsoft.com/office/drawing/2014/main" id="{D5974835-FD28-49B5-994F-AB8D40E3DA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A5441E-CE8F-42D9-BA98-5F7EBD067E7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757172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54CC1-CBD7-4751-BA61-2E4CE2BF0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7D51D61-D733-405C-92D4-8ABCD002A1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8B3ECE8-84D7-475F-BF25-1654F52EBD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8EE7C9-42E0-4A17-9DA0-265970A9DB65}"/>
              </a:ext>
            </a:extLst>
          </p:cNvPr>
          <p:cNvSpPr>
            <a:spLocks noGrp="1"/>
          </p:cNvSpPr>
          <p:nvPr>
            <p:ph type="dt" sz="half" idx="10"/>
          </p:nvPr>
        </p:nvSpPr>
        <p:spPr/>
        <p:txBody>
          <a:bodyPr/>
          <a:lstStyle/>
          <a:p>
            <a:fld id="{72345051-2045-45DA-935E-2E3CA1A69ADC}" type="datetimeFigureOut">
              <a:rPr lang="en-US" smtClean="0"/>
              <a:t>2/27/2020</a:t>
            </a:fld>
            <a:endParaRPr lang="en-US"/>
          </a:p>
        </p:txBody>
      </p:sp>
      <p:sp>
        <p:nvSpPr>
          <p:cNvPr id="6" name="Footer Placeholder 5">
            <a:extLst>
              <a:ext uri="{FF2B5EF4-FFF2-40B4-BE49-F238E27FC236}">
                <a16:creationId xmlns:a16="http://schemas.microsoft.com/office/drawing/2014/main" id="{CFA694B8-D833-4C18-B0A3-DE7A1A5B85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8A0A2E-7369-402A-82E4-88DD90592D8F}"/>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565778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996A4-A30C-40BB-8D2E-171291C73D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AC0EBE9-6CDB-4B12-87E7-B3776FDB6F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EB098AC7-794A-47A8-A601-3A3C46BD54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1D61F3-5FC9-419F-A7DC-886AE9675349}"/>
              </a:ext>
            </a:extLst>
          </p:cNvPr>
          <p:cNvSpPr>
            <a:spLocks noGrp="1"/>
          </p:cNvSpPr>
          <p:nvPr>
            <p:ph type="dt" sz="half" idx="10"/>
          </p:nvPr>
        </p:nvSpPr>
        <p:spPr/>
        <p:txBody>
          <a:bodyPr/>
          <a:lstStyle/>
          <a:p>
            <a:fld id="{72345051-2045-45DA-935E-2E3CA1A69ADC}" type="datetimeFigureOut">
              <a:rPr lang="en-US" smtClean="0"/>
              <a:t>2/27/2020</a:t>
            </a:fld>
            <a:endParaRPr lang="en-US"/>
          </a:p>
        </p:txBody>
      </p:sp>
      <p:sp>
        <p:nvSpPr>
          <p:cNvPr id="6" name="Footer Placeholder 5">
            <a:extLst>
              <a:ext uri="{FF2B5EF4-FFF2-40B4-BE49-F238E27FC236}">
                <a16:creationId xmlns:a16="http://schemas.microsoft.com/office/drawing/2014/main" id="{2FD7A953-63D4-446B-A13B-ED3FE36E9E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1382C5-0507-4D0A-A8DF-27529C58C966}"/>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41339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9CF803-B4DD-4A46-811C-5BD634BA96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BA6EC4A-3DF8-4B5E-88F8-EA900D3162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F420776-22E6-4275-A7DC-B4C1791C77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5051-2045-45DA-935E-2E3CA1A69ADC}" type="datetimeFigureOut">
              <a:rPr lang="en-US" smtClean="0"/>
              <a:t>2/27/2020</a:t>
            </a:fld>
            <a:endParaRPr lang="en-US"/>
          </a:p>
        </p:txBody>
      </p:sp>
      <p:sp>
        <p:nvSpPr>
          <p:cNvPr id="5" name="Footer Placeholder 4">
            <a:extLst>
              <a:ext uri="{FF2B5EF4-FFF2-40B4-BE49-F238E27FC236}">
                <a16:creationId xmlns:a16="http://schemas.microsoft.com/office/drawing/2014/main" id="{8B196E65-79A8-4438-AD2D-7808DA7EE6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936B79-1648-43DD-BC47-89F1A14294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90964578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E66DD7-8BAA-4C43-AAEB-9282D05CAF53}"/>
              </a:ext>
            </a:extLst>
          </p:cNvPr>
          <p:cNvPicPr>
            <a:picLocks noChangeAspect="1"/>
          </p:cNvPicPr>
          <p:nvPr/>
        </p:nvPicPr>
        <p:blipFill rotWithShape="1">
          <a:blip r:embed="rId2">
            <a:alphaModFix amt="50000"/>
          </a:blip>
          <a:srcRect t="20193"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CDDB79E0-B0BB-452A-A71C-00120FAC7F46}"/>
              </a:ext>
            </a:extLst>
          </p:cNvPr>
          <p:cNvSpPr>
            <a:spLocks noGrp="1"/>
          </p:cNvSpPr>
          <p:nvPr>
            <p:ph type="ctrTitle"/>
          </p:nvPr>
        </p:nvSpPr>
        <p:spPr>
          <a:xfrm>
            <a:off x="1524000" y="1122363"/>
            <a:ext cx="9144000" cy="3063240"/>
          </a:xfrm>
        </p:spPr>
        <p:txBody>
          <a:bodyPr>
            <a:normAutofit/>
          </a:bodyPr>
          <a:lstStyle/>
          <a:p>
            <a:pPr algn="ctr">
              <a:lnSpc>
                <a:spcPct val="90000"/>
              </a:lnSpc>
            </a:pPr>
            <a:r>
              <a:rPr lang="en-CA" sz="6800" dirty="0">
                <a:solidFill>
                  <a:schemeClr val="bg1"/>
                </a:solidFill>
              </a:rPr>
              <a:t>Louis Riel</a:t>
            </a:r>
            <a:br>
              <a:rPr lang="en-CA" sz="6800" dirty="0">
                <a:solidFill>
                  <a:schemeClr val="bg1"/>
                </a:solidFill>
              </a:rPr>
            </a:br>
            <a:r>
              <a:rPr lang="en-CA" sz="6800" dirty="0">
                <a:solidFill>
                  <a:schemeClr val="bg1"/>
                </a:solidFill>
              </a:rPr>
              <a:t>&amp; the</a:t>
            </a:r>
            <a:br>
              <a:rPr lang="en-CA" sz="6800" dirty="0">
                <a:solidFill>
                  <a:schemeClr val="bg1"/>
                </a:solidFill>
              </a:rPr>
            </a:br>
            <a:r>
              <a:rPr lang="en-CA" sz="6800" dirty="0">
                <a:solidFill>
                  <a:schemeClr val="bg1"/>
                </a:solidFill>
              </a:rPr>
              <a:t>Northwest Rebellion</a:t>
            </a:r>
          </a:p>
        </p:txBody>
      </p:sp>
      <p:sp>
        <p:nvSpPr>
          <p:cNvPr id="3" name="Subtitle 2">
            <a:extLst>
              <a:ext uri="{FF2B5EF4-FFF2-40B4-BE49-F238E27FC236}">
                <a16:creationId xmlns:a16="http://schemas.microsoft.com/office/drawing/2014/main" id="{06260810-772D-4124-9ED3-913089572E25}"/>
              </a:ext>
            </a:extLst>
          </p:cNvPr>
          <p:cNvSpPr>
            <a:spLocks noGrp="1"/>
          </p:cNvSpPr>
          <p:nvPr>
            <p:ph type="subTitle" idx="1"/>
          </p:nvPr>
        </p:nvSpPr>
        <p:spPr>
          <a:xfrm>
            <a:off x="1527048" y="4599432"/>
            <a:ext cx="9144000" cy="1536192"/>
          </a:xfrm>
        </p:spPr>
        <p:txBody>
          <a:bodyPr>
            <a:normAutofit/>
          </a:bodyPr>
          <a:lstStyle/>
          <a:p>
            <a:pPr algn="ctr"/>
            <a:r>
              <a:rPr lang="en-CA" sz="3200" dirty="0">
                <a:solidFill>
                  <a:schemeClr val="bg1"/>
                </a:solidFill>
              </a:rPr>
              <a:t>Mr. Mann – Canadian History 12</a:t>
            </a:r>
          </a:p>
          <a:p>
            <a:pPr algn="ctr"/>
            <a:r>
              <a:rPr lang="en-CA" sz="3200" dirty="0">
                <a:solidFill>
                  <a:schemeClr val="bg1"/>
                </a:solidFill>
              </a:rPr>
              <a:t>February 2</a:t>
            </a:r>
            <a:r>
              <a:rPr lang="en-CA" sz="3200" baseline="30000" dirty="0">
                <a:solidFill>
                  <a:schemeClr val="bg1"/>
                </a:solidFill>
              </a:rPr>
              <a:t>nd</a:t>
            </a:r>
            <a:r>
              <a:rPr lang="en-CA" sz="3200" dirty="0">
                <a:solidFill>
                  <a:schemeClr val="bg1"/>
                </a:solidFill>
              </a:rPr>
              <a:t> 2020</a:t>
            </a:r>
          </a:p>
        </p:txBody>
      </p:sp>
    </p:spTree>
    <p:extLst>
      <p:ext uri="{BB962C8B-B14F-4D97-AF65-F5344CB8AC3E}">
        <p14:creationId xmlns:p14="http://schemas.microsoft.com/office/powerpoint/2010/main" val="303132628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09030B-6DF8-45BE-8B55-02888A284528}"/>
              </a:ext>
            </a:extLst>
          </p:cNvPr>
          <p:cNvPicPr>
            <a:picLocks noChangeAspect="1"/>
          </p:cNvPicPr>
          <p:nvPr/>
        </p:nvPicPr>
        <p:blipFill>
          <a:blip r:embed="rId2"/>
          <a:stretch>
            <a:fillRect/>
          </a:stretch>
        </p:blipFill>
        <p:spPr>
          <a:xfrm>
            <a:off x="5500316" y="640080"/>
            <a:ext cx="6416656" cy="5550408"/>
          </a:xfrm>
          <a:prstGeom prst="rect">
            <a:avLst/>
          </a:prstGeom>
        </p:spPr>
      </p:pic>
      <p:sp>
        <p:nvSpPr>
          <p:cNvPr id="5" name="TextBox 4">
            <a:extLst>
              <a:ext uri="{FF2B5EF4-FFF2-40B4-BE49-F238E27FC236}">
                <a16:creationId xmlns:a16="http://schemas.microsoft.com/office/drawing/2014/main" id="{2D3C6679-73C7-4B09-B7BD-50B605EBCABE}"/>
              </a:ext>
            </a:extLst>
          </p:cNvPr>
          <p:cNvSpPr txBox="1"/>
          <p:nvPr/>
        </p:nvSpPr>
        <p:spPr>
          <a:xfrm>
            <a:off x="275028" y="1318895"/>
            <a:ext cx="4897120" cy="4524315"/>
          </a:xfrm>
          <a:prstGeom prst="rect">
            <a:avLst/>
          </a:prstGeom>
          <a:noFill/>
        </p:spPr>
        <p:txBody>
          <a:bodyPr wrap="square" rtlCol="0">
            <a:spAutoFit/>
          </a:bodyPr>
          <a:lstStyle/>
          <a:p>
            <a:r>
              <a:rPr lang="en-US" dirty="0">
                <a:latin typeface="Abadi" panose="020B0604020202020204" pitchFamily="34" charset="0"/>
              </a:rPr>
              <a:t>In 1670 King Charles II of England issued a Royal Charter in which the Hudson’s Bay Company, under the governorship of the king's cousin Prince Rupert of the Rhine, of all land in Canada that was not already now possessed by any of “our Subjects, or by the Subjects of any other Christian Prince or State.” And in 1821, the Hudson’s Bay Company merged with the North West Company.</a:t>
            </a:r>
          </a:p>
          <a:p>
            <a:endParaRPr lang="en-US" dirty="0">
              <a:latin typeface="Abadi" panose="020B0604020202020204" pitchFamily="34" charset="0"/>
            </a:endParaRPr>
          </a:p>
          <a:p>
            <a:endParaRPr lang="en-US" dirty="0">
              <a:latin typeface="Abadi" panose="020B0604020202020204" pitchFamily="34" charset="0"/>
            </a:endParaRPr>
          </a:p>
          <a:p>
            <a:r>
              <a:rPr lang="en-US" dirty="0">
                <a:latin typeface="Abadi" panose="020B0604020202020204" pitchFamily="34" charset="0"/>
              </a:rPr>
              <a:t>In 1868, the Parliament of the United Kingdom of Great Britain authorized The Rupert's Land Act, which transferred the ownership of Rupert's Land from the Hudson's Bay Company to the Dominion of Canada. </a:t>
            </a:r>
            <a:endParaRPr lang="en-CA" dirty="0">
              <a:latin typeface="Abadi" panose="020B0604020202020204" pitchFamily="34" charset="0"/>
            </a:endParaRPr>
          </a:p>
        </p:txBody>
      </p:sp>
      <p:sp>
        <p:nvSpPr>
          <p:cNvPr id="6" name="TextBox 5">
            <a:extLst>
              <a:ext uri="{FF2B5EF4-FFF2-40B4-BE49-F238E27FC236}">
                <a16:creationId xmlns:a16="http://schemas.microsoft.com/office/drawing/2014/main" id="{0D8F01A7-4FD1-481C-A88A-56A87B342B1B}"/>
              </a:ext>
            </a:extLst>
          </p:cNvPr>
          <p:cNvSpPr txBox="1"/>
          <p:nvPr/>
        </p:nvSpPr>
        <p:spPr>
          <a:xfrm>
            <a:off x="447675" y="352425"/>
            <a:ext cx="4495800" cy="769441"/>
          </a:xfrm>
          <a:prstGeom prst="rect">
            <a:avLst/>
          </a:prstGeom>
          <a:noFill/>
        </p:spPr>
        <p:txBody>
          <a:bodyPr wrap="square" rtlCol="0">
            <a:spAutoFit/>
          </a:bodyPr>
          <a:lstStyle/>
          <a:p>
            <a:r>
              <a:rPr lang="en-CA" sz="4400" dirty="0"/>
              <a:t>Rupert’s Land</a:t>
            </a:r>
          </a:p>
        </p:txBody>
      </p:sp>
    </p:spTree>
    <p:extLst>
      <p:ext uri="{BB962C8B-B14F-4D97-AF65-F5344CB8AC3E}">
        <p14:creationId xmlns:p14="http://schemas.microsoft.com/office/powerpoint/2010/main" val="3849535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map&#10;&#10;Description automatically generated">
            <a:extLst>
              <a:ext uri="{FF2B5EF4-FFF2-40B4-BE49-F238E27FC236}">
                <a16:creationId xmlns:a16="http://schemas.microsoft.com/office/drawing/2014/main" id="{9DF50B72-9137-414C-9B8F-C877728E5662}"/>
              </a:ext>
            </a:extLst>
          </p:cNvPr>
          <p:cNvPicPr>
            <a:picLocks noChangeAspect="1"/>
          </p:cNvPicPr>
          <p:nvPr/>
        </p:nvPicPr>
        <p:blipFill>
          <a:blip r:embed="rId2"/>
          <a:stretch>
            <a:fillRect/>
          </a:stretch>
        </p:blipFill>
        <p:spPr>
          <a:xfrm>
            <a:off x="6847840" y="1493520"/>
            <a:ext cx="5242941" cy="5137658"/>
          </a:xfrm>
          <a:prstGeom prst="rect">
            <a:avLst/>
          </a:prstGeom>
        </p:spPr>
      </p:pic>
      <p:sp>
        <p:nvSpPr>
          <p:cNvPr id="5" name="Rectangle 4">
            <a:extLst>
              <a:ext uri="{FF2B5EF4-FFF2-40B4-BE49-F238E27FC236}">
                <a16:creationId xmlns:a16="http://schemas.microsoft.com/office/drawing/2014/main" id="{18731EC9-8502-4D1D-B1AF-6302FBB31410}"/>
              </a:ext>
            </a:extLst>
          </p:cNvPr>
          <p:cNvSpPr/>
          <p:nvPr/>
        </p:nvSpPr>
        <p:spPr>
          <a:xfrm>
            <a:off x="101218" y="998867"/>
            <a:ext cx="6482461" cy="5355312"/>
          </a:xfrm>
          <a:prstGeom prst="rect">
            <a:avLst/>
          </a:prstGeom>
        </p:spPr>
        <p:txBody>
          <a:bodyPr wrap="square">
            <a:spAutoFit/>
          </a:bodyPr>
          <a:lstStyle/>
          <a:p>
            <a:r>
              <a:rPr lang="en-US" dirty="0"/>
              <a:t>Once the Canadian government claimed the land from the Hudson Bay Company they began to set up Members of Parliament. </a:t>
            </a:r>
          </a:p>
          <a:p>
            <a:endParaRPr lang="en-US" dirty="0"/>
          </a:p>
          <a:p>
            <a:r>
              <a:rPr lang="en-US" dirty="0"/>
              <a:t>The Rupert's Land Act (1868) caused severe controversy in the area of the Red River Colony (Manitoba).</a:t>
            </a:r>
          </a:p>
          <a:p>
            <a:endParaRPr lang="en-US" dirty="0"/>
          </a:p>
          <a:p>
            <a:r>
              <a:rPr lang="en-US" dirty="0"/>
              <a:t>In the eyes of the British Crown and the Canadian government, the land was seen to be owned by the Hudson Bay Company, even though Indigenous people and Métis people lived there</a:t>
            </a:r>
          </a:p>
          <a:p>
            <a:endParaRPr lang="en-US" dirty="0"/>
          </a:p>
          <a:p>
            <a:r>
              <a:rPr lang="en-US" dirty="0"/>
              <a:t>In 1869, William McDougall (the Lieutenant Governor of Rupert's Land and the North-West Territory), set out to Red River accompanied by many administrative officers.</a:t>
            </a:r>
          </a:p>
          <a:p>
            <a:endParaRPr lang="en-US" dirty="0"/>
          </a:p>
          <a:p>
            <a:r>
              <a:rPr lang="en-US" dirty="0"/>
              <a:t>The Métis, who were not consulted upon these government actions, were distressed and concerned about the situation. Once the Métis became aware of this new government attempting to control their territory, they created a provisional government of their own.</a:t>
            </a:r>
            <a:endParaRPr lang="en-CA" dirty="0"/>
          </a:p>
        </p:txBody>
      </p:sp>
      <p:sp>
        <p:nvSpPr>
          <p:cNvPr id="6" name="Rectangle 5">
            <a:extLst>
              <a:ext uri="{FF2B5EF4-FFF2-40B4-BE49-F238E27FC236}">
                <a16:creationId xmlns:a16="http://schemas.microsoft.com/office/drawing/2014/main" id="{E784C3B4-3351-4441-AB31-44D1B923EA82}"/>
              </a:ext>
            </a:extLst>
          </p:cNvPr>
          <p:cNvSpPr/>
          <p:nvPr/>
        </p:nvSpPr>
        <p:spPr>
          <a:xfrm>
            <a:off x="239577" y="282059"/>
            <a:ext cx="5096267" cy="584775"/>
          </a:xfrm>
          <a:prstGeom prst="rect">
            <a:avLst/>
          </a:prstGeom>
        </p:spPr>
        <p:txBody>
          <a:bodyPr wrap="none">
            <a:spAutoFit/>
          </a:bodyPr>
          <a:lstStyle/>
          <a:p>
            <a:r>
              <a:rPr lang="en-US" sz="3200" dirty="0"/>
              <a:t>The Rupert's Land Act (1868) </a:t>
            </a:r>
            <a:endParaRPr lang="en-CA" sz="3200" dirty="0"/>
          </a:p>
        </p:txBody>
      </p:sp>
    </p:spTree>
    <p:extLst>
      <p:ext uri="{BB962C8B-B14F-4D97-AF65-F5344CB8AC3E}">
        <p14:creationId xmlns:p14="http://schemas.microsoft.com/office/powerpoint/2010/main" val="814155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7AB53-4318-42CA-A7A6-A505B26C57F4}"/>
              </a:ext>
            </a:extLst>
          </p:cNvPr>
          <p:cNvSpPr>
            <a:spLocks noGrp="1"/>
          </p:cNvSpPr>
          <p:nvPr>
            <p:ph type="title"/>
          </p:nvPr>
        </p:nvSpPr>
        <p:spPr/>
        <p:txBody>
          <a:bodyPr/>
          <a:lstStyle/>
          <a:p>
            <a:r>
              <a:rPr lang="en-CA" dirty="0"/>
              <a:t>Time To Do A Little Reading:</a:t>
            </a:r>
          </a:p>
        </p:txBody>
      </p:sp>
      <p:sp>
        <p:nvSpPr>
          <p:cNvPr id="3" name="Content Placeholder 2">
            <a:extLst>
              <a:ext uri="{FF2B5EF4-FFF2-40B4-BE49-F238E27FC236}">
                <a16:creationId xmlns:a16="http://schemas.microsoft.com/office/drawing/2014/main" id="{21FE8295-EED4-43F1-B5A6-48F965BF1422}"/>
              </a:ext>
            </a:extLst>
          </p:cNvPr>
          <p:cNvSpPr>
            <a:spLocks noGrp="1"/>
          </p:cNvSpPr>
          <p:nvPr>
            <p:ph idx="1"/>
          </p:nvPr>
        </p:nvSpPr>
        <p:spPr>
          <a:xfrm>
            <a:off x="609600" y="1797050"/>
            <a:ext cx="10515600" cy="4351338"/>
          </a:xfrm>
        </p:spPr>
        <p:txBody>
          <a:bodyPr>
            <a:normAutofit fontScale="92500" lnSpcReduction="20000"/>
          </a:bodyPr>
          <a:lstStyle/>
          <a:p>
            <a:pPr marL="0" indent="0">
              <a:buNone/>
            </a:pPr>
            <a:r>
              <a:rPr lang="en-US" dirty="0"/>
              <a:t>In addition to reading the text, please consider the following while reading:</a:t>
            </a:r>
          </a:p>
          <a:p>
            <a:pPr marL="0" indent="0">
              <a:buNone/>
            </a:pPr>
            <a:endParaRPr lang="en-CA" dirty="0">
              <a:effectLst/>
            </a:endParaRPr>
          </a:p>
          <a:p>
            <a:pPr lvl="0"/>
            <a:r>
              <a:rPr lang="en-US" b="1" dirty="0"/>
              <a:t>Origin: </a:t>
            </a:r>
            <a:r>
              <a:rPr lang="en-US" dirty="0"/>
              <a:t>What kind and type of source is it? Who created it?</a:t>
            </a:r>
          </a:p>
          <a:p>
            <a:pPr lvl="0"/>
            <a:endParaRPr lang="en-CA" dirty="0">
              <a:effectLst/>
            </a:endParaRPr>
          </a:p>
          <a:p>
            <a:pPr lvl="0"/>
            <a:r>
              <a:rPr lang="en-US" b="1" dirty="0"/>
              <a:t>Perspective: </a:t>
            </a:r>
            <a:r>
              <a:rPr lang="en-US" dirty="0"/>
              <a:t>From what point of view is the source created?</a:t>
            </a:r>
          </a:p>
          <a:p>
            <a:pPr lvl="0"/>
            <a:endParaRPr lang="en-CA" dirty="0">
              <a:effectLst/>
            </a:endParaRPr>
          </a:p>
          <a:p>
            <a:pPr lvl="0"/>
            <a:r>
              <a:rPr lang="en-US" b="1" dirty="0"/>
              <a:t>Context: </a:t>
            </a:r>
            <a:r>
              <a:rPr lang="en-US" dirty="0"/>
              <a:t>When was the source created? What historical events happened at this time that are important to the creation of this source?</a:t>
            </a:r>
          </a:p>
          <a:p>
            <a:pPr lvl="0"/>
            <a:endParaRPr lang="en-CA" dirty="0">
              <a:effectLst/>
            </a:endParaRPr>
          </a:p>
          <a:p>
            <a:pPr lvl="0"/>
            <a:r>
              <a:rPr lang="en-US" b="1" dirty="0"/>
              <a:t>Motive: </a:t>
            </a:r>
            <a:r>
              <a:rPr lang="en-US" dirty="0"/>
              <a:t>Who was the intended audience of the source?  For what purpose was this source made?</a:t>
            </a:r>
            <a:endParaRPr lang="en-CA" dirty="0">
              <a:effectLst/>
            </a:endParaRPr>
          </a:p>
          <a:p>
            <a:endParaRPr lang="en-CA" dirty="0"/>
          </a:p>
        </p:txBody>
      </p:sp>
    </p:spTree>
    <p:extLst>
      <p:ext uri="{BB962C8B-B14F-4D97-AF65-F5344CB8AC3E}">
        <p14:creationId xmlns:p14="http://schemas.microsoft.com/office/powerpoint/2010/main" val="2890415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F276-4100-4976-8D15-1EBF4B2BAB3A}"/>
              </a:ext>
            </a:extLst>
          </p:cNvPr>
          <p:cNvSpPr>
            <a:spLocks noGrp="1"/>
          </p:cNvSpPr>
          <p:nvPr>
            <p:ph type="title"/>
          </p:nvPr>
        </p:nvSpPr>
        <p:spPr/>
        <p:txBody>
          <a:bodyPr/>
          <a:lstStyle/>
          <a:p>
            <a:r>
              <a:rPr lang="en-US" dirty="0"/>
              <a:t>Time To Do A Little More Reading:</a:t>
            </a:r>
            <a:endParaRPr lang="en-CA" dirty="0"/>
          </a:p>
        </p:txBody>
      </p:sp>
      <p:sp>
        <p:nvSpPr>
          <p:cNvPr id="3" name="Content Placeholder 2">
            <a:extLst>
              <a:ext uri="{FF2B5EF4-FFF2-40B4-BE49-F238E27FC236}">
                <a16:creationId xmlns:a16="http://schemas.microsoft.com/office/drawing/2014/main" id="{FD96C209-7337-4423-BA89-D72BE89AC91C}"/>
              </a:ext>
            </a:extLst>
          </p:cNvPr>
          <p:cNvSpPr>
            <a:spLocks noGrp="1"/>
          </p:cNvSpPr>
          <p:nvPr>
            <p:ph idx="1"/>
          </p:nvPr>
        </p:nvSpPr>
        <p:spPr>
          <a:xfrm>
            <a:off x="590550" y="1466850"/>
            <a:ext cx="10763250" cy="4710113"/>
          </a:xfrm>
        </p:spPr>
        <p:txBody>
          <a:bodyPr>
            <a:normAutofit fontScale="70000" lnSpcReduction="20000"/>
          </a:bodyPr>
          <a:lstStyle/>
          <a:p>
            <a:pPr marL="0" lvl="0" indent="0">
              <a:buNone/>
            </a:pPr>
            <a:r>
              <a:rPr lang="en-US" sz="3100" b="1" dirty="0"/>
              <a:t>In addition to reading/viewing please consider the following:</a:t>
            </a:r>
          </a:p>
          <a:p>
            <a:pPr marL="0" lvl="0" indent="0">
              <a:buNone/>
            </a:pPr>
            <a:endParaRPr lang="en-US" sz="3100" b="1" dirty="0"/>
          </a:p>
          <a:p>
            <a:pPr lvl="0"/>
            <a:r>
              <a:rPr lang="en-US" sz="3100" b="1" dirty="0"/>
              <a:t>Origin: </a:t>
            </a:r>
            <a:r>
              <a:rPr lang="en-US" sz="3100" dirty="0"/>
              <a:t>What kind and type of source is it? Who created it?</a:t>
            </a:r>
          </a:p>
          <a:p>
            <a:pPr marL="0" lvl="0" indent="0">
              <a:buNone/>
            </a:pPr>
            <a:endParaRPr lang="en-CA" sz="3100" dirty="0">
              <a:effectLst/>
            </a:endParaRPr>
          </a:p>
          <a:p>
            <a:pPr lvl="0"/>
            <a:r>
              <a:rPr lang="en-US" sz="3100" b="1" dirty="0"/>
              <a:t>Perspective: </a:t>
            </a:r>
            <a:r>
              <a:rPr lang="en-US" sz="3100" dirty="0"/>
              <a:t>From what point of view is the source created?</a:t>
            </a:r>
          </a:p>
          <a:p>
            <a:pPr lvl="0"/>
            <a:endParaRPr lang="en-CA" sz="3100" dirty="0">
              <a:effectLst/>
            </a:endParaRPr>
          </a:p>
          <a:p>
            <a:pPr lvl="0"/>
            <a:r>
              <a:rPr lang="en-US" sz="3100" b="1" dirty="0"/>
              <a:t>Context: </a:t>
            </a:r>
            <a:r>
              <a:rPr lang="en-US" sz="3100" dirty="0"/>
              <a:t>When was the source created? What historical events happened at this time that are important to the creation of this source?</a:t>
            </a:r>
          </a:p>
          <a:p>
            <a:pPr marL="0" lvl="0" indent="0">
              <a:buNone/>
            </a:pPr>
            <a:endParaRPr lang="en-CA" sz="3100" dirty="0">
              <a:effectLst/>
            </a:endParaRPr>
          </a:p>
          <a:p>
            <a:pPr lvl="0"/>
            <a:r>
              <a:rPr lang="en-US" sz="3100" b="1" dirty="0"/>
              <a:t>Motive: </a:t>
            </a:r>
            <a:r>
              <a:rPr lang="en-US" sz="3100" dirty="0"/>
              <a:t>Who was the intended audience of the source?  For what purpose was this source made?</a:t>
            </a:r>
          </a:p>
          <a:p>
            <a:pPr lvl="0"/>
            <a:endParaRPr lang="en-CA" sz="3100" dirty="0">
              <a:effectLst/>
            </a:endParaRPr>
          </a:p>
          <a:p>
            <a:pPr lvl="0"/>
            <a:r>
              <a:rPr lang="en-US" sz="3100" b="1" dirty="0"/>
              <a:t>Reliability: </a:t>
            </a:r>
            <a:r>
              <a:rPr lang="en-US" sz="3100" dirty="0"/>
              <a:t>How does this source corroborate or conflict with information from another source? How trustworthy is the source?</a:t>
            </a:r>
            <a:endParaRPr lang="en-CA" sz="3100" dirty="0">
              <a:effectLst/>
            </a:endParaRPr>
          </a:p>
          <a:p>
            <a:endParaRPr lang="en-CA" dirty="0"/>
          </a:p>
        </p:txBody>
      </p:sp>
    </p:spTree>
    <p:extLst>
      <p:ext uri="{BB962C8B-B14F-4D97-AF65-F5344CB8AC3E}">
        <p14:creationId xmlns:p14="http://schemas.microsoft.com/office/powerpoint/2010/main" val="1593769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46A42-AD4E-4332-9284-CBA0B345B17D}"/>
              </a:ext>
            </a:extLst>
          </p:cNvPr>
          <p:cNvSpPr>
            <a:spLocks noGrp="1"/>
          </p:cNvSpPr>
          <p:nvPr>
            <p:ph type="title"/>
          </p:nvPr>
        </p:nvSpPr>
        <p:spPr>
          <a:xfrm>
            <a:off x="1400175" y="384175"/>
            <a:ext cx="10515600" cy="1325563"/>
          </a:xfrm>
        </p:spPr>
        <p:txBody>
          <a:bodyPr/>
          <a:lstStyle/>
          <a:p>
            <a:r>
              <a:rPr lang="en-CA" dirty="0"/>
              <a:t>Essential Questions For Today</a:t>
            </a:r>
          </a:p>
        </p:txBody>
      </p:sp>
      <p:sp>
        <p:nvSpPr>
          <p:cNvPr id="3" name="Content Placeholder 2">
            <a:extLst>
              <a:ext uri="{FF2B5EF4-FFF2-40B4-BE49-F238E27FC236}">
                <a16:creationId xmlns:a16="http://schemas.microsoft.com/office/drawing/2014/main" id="{E9D96ECF-0D93-441C-89FF-F99ABE907549}"/>
              </a:ext>
            </a:extLst>
          </p:cNvPr>
          <p:cNvSpPr>
            <a:spLocks noGrp="1"/>
          </p:cNvSpPr>
          <p:nvPr>
            <p:ph idx="1"/>
          </p:nvPr>
        </p:nvSpPr>
        <p:spPr>
          <a:xfrm>
            <a:off x="838200" y="1825625"/>
            <a:ext cx="10515600" cy="2270125"/>
          </a:xfrm>
        </p:spPr>
        <p:txBody>
          <a:bodyPr>
            <a:normAutofit lnSpcReduction="10000"/>
          </a:bodyPr>
          <a:lstStyle/>
          <a:p>
            <a:pPr lvl="0"/>
            <a:r>
              <a:rPr lang="en-US" dirty="0"/>
              <a:t>Who was Louis Riel and what was the Northwest Rebellion?</a:t>
            </a:r>
            <a:endParaRPr lang="en-CA" dirty="0">
              <a:effectLst/>
            </a:endParaRPr>
          </a:p>
          <a:p>
            <a:pPr lvl="0"/>
            <a:r>
              <a:rPr lang="en-US" dirty="0"/>
              <a:t>Why does Riel's memory appear to arouse controversy?</a:t>
            </a:r>
            <a:endParaRPr lang="en-CA" dirty="0">
              <a:effectLst/>
            </a:endParaRPr>
          </a:p>
          <a:p>
            <a:r>
              <a:rPr lang="en-US" dirty="0"/>
              <a:t>Is Riel a hero, a traitor, a freedom fighter, or a terrorist?</a:t>
            </a:r>
          </a:p>
          <a:p>
            <a:r>
              <a:rPr lang="en-US" dirty="0"/>
              <a:t>Does anything regarding today’s learning experience relate to the present? </a:t>
            </a:r>
            <a:endParaRPr lang="en-CA" dirty="0"/>
          </a:p>
        </p:txBody>
      </p:sp>
    </p:spTree>
    <p:extLst>
      <p:ext uri="{BB962C8B-B14F-4D97-AF65-F5344CB8AC3E}">
        <p14:creationId xmlns:p14="http://schemas.microsoft.com/office/powerpoint/2010/main" val="2508133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TotalTime>
  <Words>535</Words>
  <Application>Microsoft Office PowerPoint</Application>
  <PresentationFormat>Widescreen</PresentationFormat>
  <Paragraphs>45</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Abadi</vt:lpstr>
      <vt:lpstr>Arial</vt:lpstr>
      <vt:lpstr>Calibri</vt:lpstr>
      <vt:lpstr>Calibri Light</vt:lpstr>
      <vt:lpstr>Office Theme</vt:lpstr>
      <vt:lpstr>Louis Riel &amp; the Northwest Rebellion</vt:lpstr>
      <vt:lpstr>PowerPoint Presentation</vt:lpstr>
      <vt:lpstr>PowerPoint Presentation</vt:lpstr>
      <vt:lpstr>Time To Do A Little Reading:</vt:lpstr>
      <vt:lpstr>Time To Do A Little More Reading:</vt:lpstr>
      <vt:lpstr>Essential Questions For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 Riel &amp; the Northwest Rebellion</dc:title>
  <dc:creator>Brody MAnn</dc:creator>
  <cp:lastModifiedBy>Brody MAnn</cp:lastModifiedBy>
  <cp:revision>6</cp:revision>
  <dcterms:created xsi:type="dcterms:W3CDTF">2020-02-27T15:17:43Z</dcterms:created>
  <dcterms:modified xsi:type="dcterms:W3CDTF">2020-02-27T15:56:15Z</dcterms:modified>
</cp:coreProperties>
</file>